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321" r:id="rId4"/>
    <p:sldId id="317" r:id="rId5"/>
    <p:sldId id="318" r:id="rId6"/>
    <p:sldId id="258" r:id="rId7"/>
    <p:sldId id="314" r:id="rId8"/>
    <p:sldId id="259" r:id="rId9"/>
    <p:sldId id="319" r:id="rId10"/>
    <p:sldId id="320" r:id="rId11"/>
    <p:sldId id="261" r:id="rId12"/>
    <p:sldId id="263" r:id="rId13"/>
    <p:sldId id="298" r:id="rId14"/>
    <p:sldId id="297" r:id="rId15"/>
    <p:sldId id="299" r:id="rId16"/>
    <p:sldId id="301" r:id="rId17"/>
    <p:sldId id="303" r:id="rId18"/>
    <p:sldId id="305" r:id="rId19"/>
    <p:sldId id="304" r:id="rId20"/>
    <p:sldId id="302" r:id="rId21"/>
    <p:sldId id="294" r:id="rId22"/>
    <p:sldId id="296" r:id="rId23"/>
    <p:sldId id="300" r:id="rId24"/>
    <p:sldId id="322" r:id="rId25"/>
    <p:sldId id="265" r:id="rId26"/>
    <p:sldId id="269" r:id="rId27"/>
    <p:sldId id="267" r:id="rId28"/>
    <p:sldId id="270" r:id="rId29"/>
    <p:sldId id="266" r:id="rId30"/>
    <p:sldId id="272" r:id="rId31"/>
    <p:sldId id="274" r:id="rId32"/>
    <p:sldId id="271" r:id="rId33"/>
    <p:sldId id="324" r:id="rId34"/>
    <p:sldId id="279" r:id="rId35"/>
    <p:sldId id="280" r:id="rId36"/>
    <p:sldId id="286" r:id="rId37"/>
    <p:sldId id="284" r:id="rId38"/>
    <p:sldId id="287" r:id="rId39"/>
    <p:sldId id="306" r:id="rId40"/>
    <p:sldId id="307" r:id="rId41"/>
    <p:sldId id="308" r:id="rId42"/>
    <p:sldId id="309" r:id="rId43"/>
    <p:sldId id="310" r:id="rId44"/>
    <p:sldId id="313" r:id="rId45"/>
    <p:sldId id="311" r:id="rId46"/>
    <p:sldId id="325" r:id="rId47"/>
    <p:sldId id="273" r:id="rId48"/>
    <p:sldId id="275" r:id="rId49"/>
    <p:sldId id="276" r:id="rId50"/>
    <p:sldId id="277" r:id="rId51"/>
    <p:sldId id="278" r:id="rId52"/>
    <p:sldId id="323" r:id="rId53"/>
    <p:sldId id="326" r:id="rId54"/>
    <p:sldId id="28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stylessssss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ایلیاسیستم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2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27925C-647C-4232-8390-6CEB9D8572B0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gate.com/" TargetMode="External"/><Relationship Id="rId3" Type="http://schemas.openxmlformats.org/officeDocument/2006/relationships/hyperlink" Target="http://tradeindia.com/" TargetMode="External"/><Relationship Id="rId7" Type="http://schemas.openxmlformats.org/officeDocument/2006/relationships/hyperlink" Target="https://www.indiamart.com/" TargetMode="External"/><Relationship Id="rId2" Type="http://schemas.openxmlformats.org/officeDocument/2006/relationships/hyperlink" Target="https://www.alibab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de-in-china.com/" TargetMode="External"/><Relationship Id="rId5" Type="http://schemas.openxmlformats.org/officeDocument/2006/relationships/hyperlink" Target="http://www.manta.com/" TargetMode="External"/><Relationship Id="rId4" Type="http://schemas.openxmlformats.org/officeDocument/2006/relationships/hyperlink" Target="http://www.kompass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upport.google.com/analytics/answer/63673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2  Mitra" panose="00000400000000000000" pitchFamily="2" charset="-78"/>
              </a:rPr>
              <a:t>بسم الله الرحمن الرحیم</a:t>
            </a:r>
            <a: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  <a:t/>
            </a:r>
            <a:b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</a:b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(ویژه مدیران)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/>
            </a:r>
            <a:b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شروع کارگاه 1397/12/04 – مرکز آموزش پدیده شاندیز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0422" y="2425257"/>
            <a:ext cx="1133797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کاهش هزینه های جاری(سربار) سازمان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توسعه مخاطبان (مشتریان بالقوه)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ساعات ارائه ، فروش و پاسخ گویی به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رضایت مندی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قابل سنجش بودن فرآیند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</a:t>
            </a:r>
            <a:endParaRPr lang="fa-IR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2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2050" name="Picture 2" descr="Screen Shot 2015-06-07 at 10.04.16 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2" y="1963268"/>
            <a:ext cx="4856755" cy="47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 Shot 2015-06-07 at 10.06.24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1" y="1968463"/>
            <a:ext cx="6175952" cy="47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3074" name="Picture 2" descr="Screen Shot 2015-06-07 at 10.07.52 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3787"/>
            <a:ext cx="5995843" cy="4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 Shot 2015-06-07 at 10.11.51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35" y="1754352"/>
            <a:ext cx="3087830" cy="49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4108" y="3255818"/>
            <a:ext cx="209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اسپانیا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مالزی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امارات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آفریقاجنوبی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مکزیکو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تایلند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ترکیه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جامائیکا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2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5122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2361441"/>
            <a:ext cx="6735170" cy="42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03" y="1893660"/>
            <a:ext cx="67341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2" y="2762618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آگاه شدن</a:t>
            </a:r>
            <a:endParaRPr lang="en-US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علاقه مندی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تصمیم گرفتن 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عمل کردن /خرید کردن</a:t>
            </a:r>
            <a:endParaRPr lang="en-US" sz="5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40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aida 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28" y="2208639"/>
            <a:ext cx="5602664" cy="4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93341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چیست؟</a:t>
            </a: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یک تعریف کلی از مشتریان هر بخش از بازارهدف برند است.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راهنمای ما برای خلق محتوا – توسعه محصول – پیگری خرید و .... است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همان گونه که مشتری می بیند ما ببینیم / از آنچیزی که می ترسد ما بترسیم /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منفی چیست؟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اهمیت پرسنا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ساختن پرسنا </a:t>
            </a:r>
          </a:p>
        </p:txBody>
      </p:sp>
    </p:spTree>
    <p:extLst>
      <p:ext uri="{BB962C8B-B14F-4D97-AF65-F5344CB8AC3E}">
        <p14:creationId xmlns:p14="http://schemas.microsoft.com/office/powerpoint/2010/main" val="21816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9" y="148410"/>
            <a:ext cx="8836024" cy="66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4" y="148410"/>
            <a:ext cx="7824642" cy="66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0" name="Picture 2" descr="user-buyer-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2" y="2222287"/>
            <a:ext cx="7284316" cy="59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مقدمه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ها</a:t>
            </a:r>
            <a:endParaRPr lang="fa-IR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و قیف فروش</a:t>
            </a:r>
            <a:endParaRPr lang="en-US" sz="3200" dirty="0"/>
          </a:p>
        </p:txBody>
      </p:sp>
      <p:pic>
        <p:nvPicPr>
          <p:cNvPr id="4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4" y="2610428"/>
            <a:ext cx="4456357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-buyer-pers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573492"/>
            <a:ext cx="4461163" cy="36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دیجیتال- استراتژی چیست؟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چیست؟</a:t>
            </a: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جک ولش مدیر جنرال الکتریک 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مایکل پورتر: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هنری مینتزبرگ</a:t>
            </a:r>
          </a:p>
          <a:p>
            <a:pPr marL="0" indent="0" algn="r" rtl="1">
              <a:buNone/>
            </a:pPr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jack-wel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22287"/>
            <a:ext cx="4651370" cy="11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ªØ¹Ø±ÛÙ Ø§Ø³ØªØ±Ø§ØªÚÛ Ø§Ø² Ø¯ÛØ¯Ú¯Ø§Ù ÙØ§ÛÚ©Ù Ù¾ÙØ±ØªØ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8"/>
          <a:stretch/>
        </p:blipFill>
        <p:spPr bwMode="auto">
          <a:xfrm>
            <a:off x="155575" y="3577590"/>
            <a:ext cx="4975220" cy="17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ªØ¹Ø±ÛÙ Ø§Ø³ØªØ±Ø§ØªÚÛ Ø§Ø² ÙÚ¯Ø§Ù ÙÙØ±Û ÙÛÙØªØ²Ø¨Ø±Ú¯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/>
          <a:stretch/>
        </p:blipFill>
        <p:spPr bwMode="auto">
          <a:xfrm>
            <a:off x="155575" y="5467587"/>
            <a:ext cx="3477858" cy="13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03622"/>
            <a:ext cx="10554574" cy="4455604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: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حوزه استراتژیک برای کل سازمان است و واحد بازاریابی/آی تی سازمان جزیی از کل است و باید هر دو برنامه برهم منطبق باشد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دانستن جایگاه کنونی و جایی که باید برسیم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نقاط ضعف و قوت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تعیین اهداف میان مدت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روحیه همدلی در تمام سازمان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سازی فعالیت ها تمام بخشی ها برای پیش برد اهداف بازاریابی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گروه بندی مشتریان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6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گام های تدوین استراتژی بازاریابی دیجیتال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27097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1- ترسیم و طبقه بندی شخصیت مشتری (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Persona Bayer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2- تعیین اهداف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3- تمرکز روی تولید محتوا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4- ارزیابی کردن کانال های بازاریابی و استفاده از ابزار مناسب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5- اتوماسیون سازی فرآیند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6- جدی گرفتن گوشی های هوشمند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7- آسان در دسترس مشتری قرار بگیرید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8- تاکید بر تمایزات کالا / خدمات 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9- پشتکار در انجام و نظارت در حین انجام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کار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ابزارها</a:t>
            </a:r>
            <a:endParaRPr lang="fa-IR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وب سایت (ها)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شبکه های اجتماعی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اینستا، فیس بوک، پینترست، 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  <a:endParaRPr lang="fa-IR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ابزارهای ارتباطی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اپلیکیشن ها</a:t>
            </a: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- دامنه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اجزای تشکیل دهنده سایت</a:t>
            </a:r>
            <a:r>
              <a:rPr lang="en-US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دامنه (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Domain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هاست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طراحی و پیاده سازی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پشتیبانی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098" name="Picture 2" descr="Image result for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092493"/>
            <a:ext cx="4230597" cy="173563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 descr="Image result for domain ex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" y="4035404"/>
            <a:ext cx="3774980" cy="26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" y="3422437"/>
            <a:ext cx="2610727" cy="19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71" y="3439962"/>
            <a:ext cx="2950067" cy="19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40" y="1961077"/>
            <a:ext cx="3537610" cy="47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381250"/>
            <a:ext cx="5829301" cy="18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09" y="2222287"/>
            <a:ext cx="4277764" cy="24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Ø³Ø§ÛØª 450 ÙØªØ± ÙØ±Ø¨Ø¹Û Ø¯Ø± Ø¯ÛØªØ§Ø³ÙØªØ± Ù¾Ø§Ø±Ø³ Ø¢ÙÙØ§ÛÙ Ø§ÛØ±Ø§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4297690"/>
            <a:ext cx="4743451" cy="25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انواع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انواع وب سایت</a:t>
            </a: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ویزیتی. 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. مانند : </a:t>
            </a:r>
            <a:r>
              <a:rPr lang="en-US" sz="25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lastsecond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+ فروش خدمات و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سرویس(تجارت الکترونیک)</a:t>
            </a:r>
            <a:r>
              <a:rPr lang="en-US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.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</a:t>
            </a: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r>
              <a:rPr lang="en-US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Alibaba – </a:t>
            </a:r>
            <a:r>
              <a:rPr lang="en-US" sz="2500" b="1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eligasht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هدف نهایی ما در دیجیتال مارکتینگ کسب درآمد می باشد. وب سایت های نوع سوم ابزار تحقق این هدف است.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مقدمات</a:t>
            </a:r>
            <a:endParaRPr lang="fa-IR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هزینه هایی باید پرداخت کنم؟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دامنه (سالانه)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هاست (سالانه/ماهانه)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طراحی و پیاده سازی (یک بار 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ی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پشتیبانی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5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اجزایی دارد؟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درباره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تماس با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طبقه بندی محصولات/خدمات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مقالات/اخبار/آموزش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گالری تصاویر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مجوزها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سخن مشتریان 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نمونه کارهای انجام شده</a:t>
            </a:r>
          </a:p>
        </p:txBody>
      </p:sp>
    </p:spTree>
    <p:extLst>
      <p:ext uri="{BB962C8B-B14F-4D97-AF65-F5344CB8AC3E}">
        <p14:creationId xmlns:p14="http://schemas.microsoft.com/office/powerpoint/2010/main" val="2894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اجزاء یک وب سایت برای آغاز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commerce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نیازمندی های لازم جهت آغاز </a:t>
            </a:r>
            <a:r>
              <a:rPr lang="en-US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e-commerce</a:t>
            </a:r>
            <a:endParaRPr lang="en-US" sz="3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</a:t>
            </a:r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نماد الکترونیک از وزارت صنعت ، معدن ،  تجارت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</a:t>
            </a:r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نماد رسانه از وزارت ارشاد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</a:t>
            </a:r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درگاه الکترونیک بانکی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1" y="4066306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635713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سئو : بهینه سازی سایت برای موتورهای جستجو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 یک علم و فرآیند است.</a:t>
            </a:r>
          </a:p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چه کنیم؟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داشتن یک سایت گوگل پسند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تولید محتوای منظم و با کیفیت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ارتباط دهی بین سایت و دیگر رسانه های دیجیتال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تزریق پول اگه عجله دارید...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آپارات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77" y="2222794"/>
            <a:ext cx="7925323" cy="44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YouTube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Image result for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0" y="2998146"/>
            <a:ext cx="3509010" cy="14620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26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255" y="1972897"/>
            <a:ext cx="11748654" cy="4538739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hlinkClick r:id="rId2"/>
              </a:rPr>
              <a:t> Alibaba.com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3"/>
              </a:rPr>
              <a:t>Tradeindia.com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4"/>
              </a:rPr>
              <a:t>Kompass.com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5"/>
              </a:rPr>
              <a:t>manta.com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6"/>
              </a:rPr>
              <a:t> made-in-china.com</a:t>
            </a:r>
            <a:r>
              <a:rPr lang="fa-IR" sz="2500" dirty="0" smtClean="0"/>
              <a:t>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7"/>
              </a:rPr>
              <a:t>indiamart.com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8"/>
              </a:rPr>
              <a:t>dhgate.com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endParaRPr lang="fa-IR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ParsCenter.com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رسانه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 مانند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 دیوار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شیپور)</a:t>
            </a:r>
            <a:endParaRPr lang="en-US" sz="2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تخصصی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انجمن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</a:t>
            </a:r>
            <a:endParaRPr lang="fa-IR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09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pinterest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۸۰ 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درصد کاربران این رسانه اجتماعی را زنان تشکیل می‌دهند.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نیمه عمر مفید یک پین هزار و ششصد بار بیشتر از یک پست فیس بوک است.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بالاترین نرخ رشد را در بین تمام شبکه‌های اجتماعی در سال ۲۰۱۴ داشت.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4" y="2159580"/>
            <a:ext cx="4286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اینستاگرام</a:t>
            </a:r>
            <a:endParaRPr lang="en-US" sz="3000" dirty="0"/>
          </a:p>
        </p:txBody>
      </p:sp>
      <p:pic>
        <p:nvPicPr>
          <p:cNvPr id="4" name="Picture 2" descr="Image result for instagram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27" y="2250209"/>
            <a:ext cx="3636963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8" y="2340975"/>
            <a:ext cx="4527261" cy="3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دیجیتال(ویژه مدیران)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بازاریابی/ بازرگانی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2660" y="4772346"/>
            <a:ext cx="19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pic>
        <p:nvPicPr>
          <p:cNvPr id="2050" name="Picture 2" descr="ÙÛÙÚ©Ø¯ÛÙØ Ø¨Ø²Ø±Ú¯ØªØ±ÛÙ Ø´Ø¨Ú©Ù Ø§Ø¬ØªÙØ§Ø¹Û ØªØ®ØµØµÛ Ø§Ø³Øª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55" y="2276124"/>
            <a:ext cx="7083687" cy="43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لینکدین رزومه است</a:t>
            </a:r>
          </a:p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ارتباط با کارفرمایان و کارمندان دیگر شرکت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 + جذب نیروکار + تعاملات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کاربران متخصص هستند لذا منطق بیشتری حکم فرماست در این شبکه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آیا محصول و خدمت من در دنیا طرفداری دارد یا خیر؟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محتوا باید بشدت با کیفیت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باشد</a:t>
            </a:r>
            <a:endParaRPr lang="fa-IR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1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توییتر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5" y="261179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73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درصد از افراد</a:t>
            </a:r>
            <a:r>
              <a:rPr lang="fa-IR" sz="37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18 تا 37 ساله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از ایمیل را برای ارتباط ها تجاری ترجیح می دهند.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</a:t>
            </a:r>
          </a:p>
          <a:p>
            <a:pPr marL="0" indent="0" algn="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قشر فرهیخته/ تحصیل کرده بسیار فوق العاده است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وفادار و هوادار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سازی پیشنهاد می شود که استفاده شود.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8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از کجا لیست ایمیل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بیاوریم؟</a:t>
            </a:r>
            <a:endParaRPr lang="fa-IR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لیستهای خودمان: نمایشگاه / وب سایت / مشتریان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های دیگران: بخریم / ریپورتاژ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برویم</a:t>
            </a:r>
          </a:p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چگونه ارسال کنیم؟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 استفاده از سرویس های ارسال ایمیل (میل چیمپ، میلر لایت، میل چی)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متفاوت تبلیغات در فضای مجازی به دو روش زیر انجام می شود: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Exchange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مانند فست کلیک – صبا ویژن – ای نت ورک – کلیک یاب – برتینا - عدد و ....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Direct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به خود سایت مستقیم تماس بگیریم 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پلن های تبلیغات در فضای مجازی 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Click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mille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CPA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Action</a:t>
            </a:r>
          </a:p>
          <a:p>
            <a:pPr algn="r" rtl="1">
              <a:lnSpc>
                <a:spcPct val="12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 کجا تبلیغ کنیم؟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ها در اکس چنچ و مستقیم /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در سایت های تخصصی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</a:t>
            </a:r>
            <a:r>
              <a:rPr lang="fa-IR" sz="3500" dirty="0">
                <a:latin typeface="IRANSans" panose="020B0506030804020204" pitchFamily="34" charset="-78"/>
                <a:cs typeface="IRANSans" panose="020B0506030804020204" pitchFamily="34" charset="-78"/>
              </a:rPr>
              <a:t>ل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کسای بالا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تبلیغات در فضای دیجیتال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04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سنجه ها</a:t>
            </a:r>
            <a:endParaRPr lang="fa-IR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27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7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2285997"/>
            <a:ext cx="7827818" cy="44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" y="2222287"/>
            <a:ext cx="7924940" cy="44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دیجیتال(ویژه مدیران)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3010" y="4701060"/>
            <a:ext cx="194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" y="2222287"/>
            <a:ext cx="7727803" cy="434476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911927" y="2729343"/>
            <a:ext cx="3934691" cy="180109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6582" y="3241964"/>
            <a:ext cx="1759527" cy="29094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alexa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Time on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		بین 3 تا 5 خوبه. بالای 5 مربوط به آزمون آنلاین و نرخ ارز و ...</a:t>
            </a:r>
            <a:endParaRPr lang="en-US" b="1" u="sng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			باید زیر 50 باشد. بین 40 تا 60 نرمال . بالای 70 خطا دارد و باید نگران بود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Page per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</a:t>
            </a:r>
            <a:r>
              <a:rPr lang="fa-IR" sz="14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یبن 4 تا 6 سایت های خبری . بین 5 تا 9 سایت های خدمات خاص. بین 10 تا 12 خیلی تخصصی مثل دیجیکالا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ها – سنجه های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سنجه های بازاریابی کلیکی:</a:t>
            </a:r>
          </a:p>
          <a:p>
            <a:pPr algn="r" rtl="1"/>
            <a:endParaRPr lang="fa-IR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Open Rate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باز کردن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Click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کلیک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Conversion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تبدیل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(نسبت مشتریان هدف </a:t>
            </a:r>
            <a:r>
              <a:rPr lang="fa-IR" sz="2000" smtClean="0">
                <a:latin typeface="IRANSans" panose="020B0506030804020204" pitchFamily="34" charset="-78"/>
                <a:cs typeface="IRANSans" panose="020B0506030804020204" pitchFamily="34" charset="-78"/>
              </a:rPr>
              <a:t>به کل مخاطب)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ها – سنجه های ا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ینستاگرام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لایک</a:t>
            </a:r>
            <a:endParaRPr lang="fa-IR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کامنت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اثر بخشی (= مجموع لایک و کامنت تقسیم بر تعداد فالور)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Google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Analytics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دسترسی به دمو برای مشاهده: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https://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support.google.com/analytics/answer/6367342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2" y="3013364"/>
            <a:ext cx="6838246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فیلیپ کاتلر</a:t>
            </a: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l">
              <a:buNone/>
            </a:pPr>
            <a:r>
              <a:rPr lang="en-US" b="1" dirty="0" smtClean="0"/>
              <a:t>Marketing </a:t>
            </a:r>
            <a:r>
              <a:rPr lang="en-US" b="1" dirty="0"/>
              <a:t>is the science and art of exploring</a:t>
            </a:r>
            <a:r>
              <a:rPr lang="en-US" dirty="0"/>
              <a:t>, creating, and delivering value to satisfy the needs of a target market at a </a:t>
            </a:r>
            <a:r>
              <a:rPr lang="en-US" dirty="0" smtClean="0"/>
              <a:t>profit</a:t>
            </a:r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ترجمه: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ct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بازاريابي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علم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و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هنر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،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توليد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، و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تحویل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یک </a:t>
            </a:r>
            <a:r>
              <a:rPr lang="fa-IR" sz="3000" b="1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ارزش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به منظور برطرف کردن یک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نیاز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از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 هدف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جهت رسیدن  به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سود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است.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4040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مربوط به انواع متفاوت فروش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–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B2G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</a:p>
          <a:p>
            <a:pPr algn="r" rtl="1"/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براساس تحقیقات انجام شده توسط شرکت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Frost &amp; Sullivan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تا سال 2020، بازار تجارت الکترونیک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دوبرابر بازار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خواهد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بود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مصرف کننده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عقل و احساس در نوع تجارت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وابستگی تعداد مشتری ها با نوع تجارت</a:t>
            </a:r>
            <a:endParaRPr lang="fa-IR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و بازاریابی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با روابط بلندمدت و با مشتریان کمتری شناخته می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شود</a:t>
            </a:r>
          </a:p>
          <a:p>
            <a:pPr algn="r" rtl="1"/>
            <a:endParaRPr lang="fa-IR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2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sz="3000" dirty="0"/>
          </a:p>
        </p:txBody>
      </p:sp>
      <p:pic>
        <p:nvPicPr>
          <p:cNvPr id="1026" name="Picture 2" descr="Image result for â«Ø¯ÛØ¬ÛØªØ§ÙÙ Ú©Ø¬Ø§ Ø¨ÙØ¯â¬â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40" y="2201928"/>
            <a:ext cx="2878258" cy="37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4945" y="2951018"/>
            <a:ext cx="62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دیجیتالم کجا بود؟ چرا دیجیتال؟</a:t>
            </a:r>
          </a:p>
        </p:txBody>
      </p:sp>
    </p:spTree>
    <p:extLst>
      <p:ext uri="{BB962C8B-B14F-4D97-AF65-F5344CB8AC3E}">
        <p14:creationId xmlns:p14="http://schemas.microsoft.com/office/powerpoint/2010/main" val="2181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20" y="2133394"/>
            <a:ext cx="113379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53 میلیون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ایران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 گوشی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</a:t>
            </a:r>
          </a:p>
          <a:p>
            <a:pPr algn="r" rtl="1">
              <a:lnSpc>
                <a:spcPct val="150000"/>
              </a:lnSpc>
            </a:pPr>
            <a:r>
              <a:rPr lang="en-US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میلیارد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جهان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 نیمی از مردم کره زمین.</a:t>
            </a:r>
          </a:p>
          <a:p>
            <a:pPr algn="r" rtl="1">
              <a:lnSpc>
                <a:spcPct val="150000"/>
              </a:lnSpc>
            </a:pP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اینستاگرام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حدود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 میلیارد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نفر عضو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دارد.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8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 میلیارد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ماهانه در </a:t>
            </a:r>
            <a:r>
              <a:rPr lang="fa-IR" sz="5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گوگل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صورت می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پذیرد.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46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4733</TotalTime>
  <Words>1706</Words>
  <Application>Microsoft Office PowerPoint</Application>
  <PresentationFormat>Widescreen</PresentationFormat>
  <Paragraphs>265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2  Mitra</vt:lpstr>
      <vt:lpstr>Arial</vt:lpstr>
      <vt:lpstr>Century Gothic</vt:lpstr>
      <vt:lpstr>IRANSans</vt:lpstr>
      <vt:lpstr>Tahoma</vt:lpstr>
      <vt:lpstr>Wingdings 2</vt:lpstr>
      <vt:lpstr>Quotable</vt:lpstr>
      <vt:lpstr>بسم الله الرحمن الرحیم بازاریابی دیجیتال(ویژه مدیران) </vt:lpstr>
      <vt:lpstr>بازاریابی دیجیتال(ویژه مدیران)</vt:lpstr>
      <vt:lpstr>بازاریابی دیجیتال(ویژه مدیران)</vt:lpstr>
      <vt:lpstr>بازاریابی دیجیتال(ویژه مدیران) – جایگاه بازاریابی دیجیتال</vt:lpstr>
      <vt:lpstr>بازاریابی دیجیتال(ویژه مدیران) – جایگاه بازاریابی دیجیتال</vt:lpstr>
      <vt:lpstr>بازاریابی دیجیتال(ویژه مدیران) - تعریف بازاریابی</vt:lpstr>
      <vt:lpstr>بازاریابی دیجیتال(ویژه مدیران) – معرفی ابزارهای دیجیتال- استفاده از ابزارهای دیجیتال دیگران</vt:lpstr>
      <vt:lpstr>بازاریابی دیجیتال(ویژه مدیران) - تعریف بازاریابی دیجیتال</vt:lpstr>
      <vt:lpstr>بازاریابی دیجیتال(ویژه مدیران) – چرا بازاریابی دیجیتال</vt:lpstr>
      <vt:lpstr>بازاریابی دیجیتال(ویژه مدیران) – چرا بازاریابی دیجیتال</vt:lpstr>
      <vt:lpstr>مربوط به سال 2014 از میان 26 کشور دنیا از  WTTC</vt:lpstr>
      <vt:lpstr>مربوط به سال 2014 از میان 26 کشور دنیا از  WTTC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پرسنا</vt:lpstr>
      <vt:lpstr>PowerPoint Presentation</vt:lpstr>
      <vt:lpstr>PowerPoint Presentation</vt:lpstr>
      <vt:lpstr>بازاریابی دیجیتال(ویژه مدیران) – استراتژی بازاریابی دیجیتال – پرسنا  </vt:lpstr>
      <vt:lpstr>بازاریابی دیجیتال(ویژه مدیران) – استراتژی بازاریابی دیجیتال – پرسنا و قیف فروش</vt:lpstr>
      <vt:lpstr>بازاریابی دیجیتال(ویژه مدیران) – استراتژی بازاریابی دیجیتال- استراتژی چیست؟</vt:lpstr>
      <vt:lpstr>بازاریابی دیجیتال(ویژه مدیران) – استراتژی بازاریابی دیجیتال – برای استراتژی دیجیتال چه کنیم؟</vt:lpstr>
      <vt:lpstr>بازاریابی دیجیتال(ویژه مدیران) – استراتژی بازاریابی دیجیتال – گام های تدوین استراتژی بازاریابی دیجیتال</vt:lpstr>
      <vt:lpstr>بازاریابی دیجیتال(ویژه مدیران)</vt:lpstr>
      <vt:lpstr>بازاریابی دیجیتال(ویژه مدیران) – معرفی ابزارهای دیجیتال</vt:lpstr>
      <vt:lpstr>بازاریابی دیجیتال(ویژه مدیران) – معرفی ابزارهای دیجیتال- وب سایت - دامنه</vt:lpstr>
      <vt:lpstr>بازاریابی دیجیتال(ویژه مدیران) – معرفی ابزارهای دیجیتال-وب سایت- هاست</vt:lpstr>
      <vt:lpstr>بازاریابی دیجیتال(ویژه مدیران) – معرفی ابزارهای دیجیتال-وب سایت- هاست</vt:lpstr>
      <vt:lpstr>بازاریابی دیجیتال(ویژه مدیران) – معرفی ابزارهای دیجیتال- وب سایت – انواع وب سایت</vt:lpstr>
      <vt:lpstr>بازاریابی دیجیتال(ویژه مدیران) – معرفی ابزارهای دیجیتال- وب سایت – چه هزینه هایی باید پرداخت کنم؟</vt:lpstr>
      <vt:lpstr>بازاریابی دیجیتال(ویژه مدیران) – معرفی ابزارهای دیجیتال- وب سایت – چه اجزایی دارد؟</vt:lpstr>
      <vt:lpstr>بازاریابی دیجیتال(ویژه مدیران) – معرفی ابزارهای دیجیتال- وب سایت – اجزاء یک وب سایت برای آغاز e- commerce</vt:lpstr>
      <vt:lpstr>بازاریابی دیجیتال(ویژه مدیران) – معرفی ابزارهای دیجیتال- وب سایت – سئو</vt:lpstr>
      <vt:lpstr>بازاریابی دیجیتال(ویژه مدیران) – معرفی ابزارهای دیجیتال- آپارات</vt:lpstr>
      <vt:lpstr>بازاریابی دیجیتال(ویژه مدیران) – معرفی ابزارهای دیجیتال- YouTube</vt:lpstr>
      <vt:lpstr>بازاریابی دیجیتال(ویژه مدیران) – معرفی ابزارهای دیجیتال- استفاده از ابزارهای دیجیتال دیگران</vt:lpstr>
      <vt:lpstr>بازاریابی دیجیتال(ویژه مدیران) – معرفی ابزارهای دیجیتال- pinterest</vt:lpstr>
      <vt:lpstr>بازاریابی دیجیتال(ویژه مدیران) – معرفی ابزارهای دیجیتال- اینستاگرام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توییتر</vt:lpstr>
      <vt:lpstr>بازاریابی دیجیتال(ویژه مدیران) – معرفی ابزارهای دیجیتال- ایمیل مارکتینگ</vt:lpstr>
      <vt:lpstr>بازاریابی دیجیتال(ویژه مدیران) – معرفی ابزارهای دیجیتال- ایمیل مارکتینگ</vt:lpstr>
      <vt:lpstr>بازاریابی دیجیتال(ویژه مدیران) – معرفی ابزارهای دیجیتال- تبلیغات در فضای دیجیتال</vt:lpstr>
      <vt:lpstr>بازاریابی دیجیتال(ویژه مدیران)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سایت-  alexa </vt:lpstr>
      <vt:lpstr>بازاریابی دیجیتال(ویژه مدیران) – معرفی سنجه ها – سنجه های ایمیل مارکتینگ</vt:lpstr>
      <vt:lpstr>بازاریابی دیجیتال(ویژه مدیران) – معرفی سنجه ها – سنجه های اینستاگرام</vt:lpstr>
      <vt:lpstr>بازاریابی دیجیتال(ویژه مدیران) – معرفی ابزارهای دیجیتال- وب سایت – سنجه های وب سایت-  Google Analytics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zamiry</dc:creator>
  <cp:lastModifiedBy>reza zamiry</cp:lastModifiedBy>
  <cp:revision>351</cp:revision>
  <dcterms:created xsi:type="dcterms:W3CDTF">2018-08-10T04:57:53Z</dcterms:created>
  <dcterms:modified xsi:type="dcterms:W3CDTF">2019-02-23T10:06:45Z</dcterms:modified>
</cp:coreProperties>
</file>